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 Mining: Managing Complexity through Hierarchical Analysis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systematic approach to handling large-scale process data for effective business analysis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4560"/>
            <a:ext cx="84452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Best Practices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06968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41402"/>
            <a:ext cx="3837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 with Business Context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13182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 process levels with business objectives and organizational structure to ensure relevance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406968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2641402"/>
            <a:ext cx="37586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Balance Abstraction Levels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13182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Aim for 5-7 activities at highest level, 15-20 at mid-level, and detailed events at lowest level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318873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553307"/>
            <a:ext cx="4279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Consistent Grouping Logic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04372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consistent rules for grouping activities to maintain analytical integrity across processes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31887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4553307"/>
            <a:ext cx="4047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Validate with Subject Experts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04372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process abstractions make business sense by consulting with domain specialists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2591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Remember: The goal isn't just simplification—it's creating the right level of abstraction for each analytical purpose while maintaining process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7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Complexity Challenge in Process Mining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05088"/>
            <a:ext cx="3664744" cy="2819519"/>
          </a:xfrm>
          <a:prstGeom prst="roundRect">
            <a:avLst>
              <a:gd name="adj" fmla="val 337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Volume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352800"/>
            <a:ext cx="315015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business processes generate thousands of events across hundreds of variants, creating overwhelming complexity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05088"/>
            <a:ext cx="3664863" cy="2819519"/>
          </a:xfrm>
          <a:prstGeom prst="roundRect">
            <a:avLst>
              <a:gd name="adj" fmla="val 337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"Spaghetti"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352800"/>
            <a:ext cx="31502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Unfiltered process maps become visually incomprehensible with too many connections, resembling tangled spaghetti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908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Analytical Barriers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39913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Excessive detail makes meaningful pattern identification, bottleneck detection, and comparative analysis nearly impossible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773" y="524470"/>
            <a:ext cx="11044833" cy="592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Power of Hierarchical Process Organization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3773" y="1572101"/>
            <a:ext cx="7796570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business journeys can be systematically decomposed into manageable levels: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3773" y="2392204"/>
            <a:ext cx="189548" cy="1168241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42868" y="2581751"/>
            <a:ext cx="23706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End-to-End Journey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42868" y="3067526"/>
            <a:ext cx="7417475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complete customer or operational path from start to finish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948214" y="3702606"/>
            <a:ext cx="189548" cy="1168241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27309" y="3892153"/>
            <a:ext cx="23706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Major Processes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327309" y="4377928"/>
            <a:ext cx="713303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functional blocks (e.g., Onboarding, Fulfillment, Support)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1232654" y="5013008"/>
            <a:ext cx="189548" cy="1168241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611749" y="5202555"/>
            <a:ext cx="23706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Sub-Processes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611749" y="5688330"/>
            <a:ext cx="684859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 workflows within major processes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1517213" y="6323409"/>
            <a:ext cx="189548" cy="1168241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896308" y="6512957"/>
            <a:ext cx="23706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Activities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896308" y="6998732"/>
            <a:ext cx="6564035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 tasks and events at the most granular level</a:t>
            </a:r>
            <a:endParaRPr lang="en-US" sz="14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0640" y="1614845"/>
            <a:ext cx="5043488" cy="50434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4627"/>
            <a:ext cx="12993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Levels of Abstraction: From General to Specific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7034"/>
            <a:ext cx="1134070" cy="18059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13848"/>
            <a:ext cx="31044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Level 1: Strategic View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70426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High-level business activities capturing the essential flow (5-10 activities)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154674" y="320325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Application → Review → Approval → Fulfillment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792974"/>
            <a:ext cx="1134070" cy="18059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4674" y="4019788"/>
            <a:ext cx="2993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Level 2: Tactical View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54674" y="451020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Mid-level business processes with more operational detail (10-25 activities)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154674" y="500919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Application becomes Application Form → Document Upload → Initial Screening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98914"/>
            <a:ext cx="1134070" cy="18059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54674" y="5825728"/>
            <a:ext cx="3521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Level 3: Operational View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2154674" y="631614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system and user interactions capturing all recorded events (25+ activities)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2154674" y="681513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Each document upload becomes multiple system events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015" y="586740"/>
            <a:ext cx="6352580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Variant Explosion Problem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015" y="1682353"/>
            <a:ext cx="7065526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proper abstraction, variant counts grow exponentially: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4015" y="2321719"/>
            <a:ext cx="3408759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158954" y="3223855"/>
            <a:ext cx="2478881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Activities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694015" y="3731895"/>
            <a:ext cx="340875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generate dozens of variants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350663" y="2321719"/>
            <a:ext cx="3408878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4815602" y="3223855"/>
            <a:ext cx="2478881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Activities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350663" y="3731895"/>
            <a:ext cx="3408878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generate hundreds of variants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2522339" y="4644033"/>
            <a:ext cx="3408759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50+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2987278" y="5546169"/>
            <a:ext cx="2478881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Activities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2522339" y="6054209"/>
            <a:ext cx="340875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generate thousands of variants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694015" y="6594515"/>
            <a:ext cx="7065526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minor path deviation creates a new variant, making comparative analysis impossible at scale.</a:t>
            </a:r>
            <a:endParaRPr lang="en-US" sz="15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1031" y="1726883"/>
            <a:ext cx="5692854" cy="56928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749" y="665678"/>
            <a:ext cx="6529864" cy="590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Activity Grouping Strategies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1749" y="1823799"/>
            <a:ext cx="3815715" cy="3087291"/>
          </a:xfrm>
          <a:prstGeom prst="roundRect">
            <a:avLst>
              <a:gd name="adj" fmla="val 3554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61749" y="1800939"/>
            <a:ext cx="3815715" cy="91440"/>
          </a:xfrm>
          <a:prstGeom prst="roundRect">
            <a:avLst>
              <a:gd name="adj" fmla="val 86858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1540193"/>
            <a:ext cx="567214" cy="567214"/>
          </a:xfrm>
          <a:prstGeom prst="roundRect">
            <a:avLst>
              <a:gd name="adj" fmla="val 161209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2456140" y="1681996"/>
            <a:ext cx="22681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73681" y="2296477"/>
            <a:ext cx="23637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Functional Grouping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3681" y="2705219"/>
            <a:ext cx="33918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activities based on business function (e.g., all validation steps)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73681" y="3423404"/>
            <a:ext cx="33918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complexity while maintaining business meaning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873681" y="4094321"/>
            <a:ext cx="33918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Aligns with organizational structures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4666536" y="1823799"/>
            <a:ext cx="3815715" cy="3087291"/>
          </a:xfrm>
          <a:prstGeom prst="roundRect">
            <a:avLst>
              <a:gd name="adj" fmla="val 3554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4666536" y="1800939"/>
            <a:ext cx="3815715" cy="91440"/>
          </a:xfrm>
          <a:prstGeom prst="roundRect">
            <a:avLst>
              <a:gd name="adj" fmla="val 86858"/>
            </a:avLst>
          </a:prstGeom>
          <a:solidFill>
            <a:srgbClr val="4950BC"/>
          </a:solidFill>
          <a:ln/>
        </p:spPr>
      </p:sp>
      <p:sp>
        <p:nvSpPr>
          <p:cNvPr id="14" name="Shape 11"/>
          <p:cNvSpPr/>
          <p:nvPr/>
        </p:nvSpPr>
        <p:spPr>
          <a:xfrm>
            <a:off x="6290786" y="1540193"/>
            <a:ext cx="567214" cy="567214"/>
          </a:xfrm>
          <a:prstGeom prst="roundRect">
            <a:avLst>
              <a:gd name="adj" fmla="val 161209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6460927" y="1681996"/>
            <a:ext cx="22681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78467" y="2296477"/>
            <a:ext cx="248864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Sequential Clustering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4878467" y="2705219"/>
            <a:ext cx="33918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activities that frequently occur together in sequence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4878467" y="3423404"/>
            <a:ext cx="33918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natural process flows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4878467" y="3791903"/>
            <a:ext cx="33918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be algorithmically detected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1749" y="5383768"/>
            <a:ext cx="7820501" cy="2180034"/>
          </a:xfrm>
          <a:prstGeom prst="roundRect">
            <a:avLst>
              <a:gd name="adj" fmla="val 5033"/>
            </a:avLst>
          </a:prstGeom>
          <a:solidFill>
            <a:srgbClr val="FFFFFF"/>
          </a:solidFill>
          <a:ln/>
        </p:spPr>
      </p:sp>
      <p:sp>
        <p:nvSpPr>
          <p:cNvPr id="21" name="Shape 18"/>
          <p:cNvSpPr/>
          <p:nvPr/>
        </p:nvSpPr>
        <p:spPr>
          <a:xfrm>
            <a:off x="661749" y="5360908"/>
            <a:ext cx="7820501" cy="91440"/>
          </a:xfrm>
          <a:prstGeom prst="roundRect">
            <a:avLst>
              <a:gd name="adj" fmla="val 86858"/>
            </a:avLst>
          </a:prstGeom>
          <a:solidFill>
            <a:srgbClr val="4950BC"/>
          </a:solidFill>
          <a:ln/>
        </p:spPr>
      </p:sp>
      <p:sp>
        <p:nvSpPr>
          <p:cNvPr id="22" name="Shape 19"/>
          <p:cNvSpPr/>
          <p:nvPr/>
        </p:nvSpPr>
        <p:spPr>
          <a:xfrm>
            <a:off x="4288393" y="5100161"/>
            <a:ext cx="567214" cy="567214"/>
          </a:xfrm>
          <a:prstGeom prst="roundRect">
            <a:avLst>
              <a:gd name="adj" fmla="val 161209"/>
            </a:avLst>
          </a:prstGeom>
          <a:solidFill>
            <a:srgbClr val="4950BC"/>
          </a:solidFill>
          <a:ln/>
        </p:spPr>
      </p:sp>
      <p:sp>
        <p:nvSpPr>
          <p:cNvPr id="23" name="Text 20"/>
          <p:cNvSpPr/>
          <p:nvPr/>
        </p:nvSpPr>
        <p:spPr>
          <a:xfrm>
            <a:off x="4458533" y="5241965"/>
            <a:ext cx="22681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873681" y="5856446"/>
            <a:ext cx="300561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Outcome-Based Grouping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873681" y="6265188"/>
            <a:ext cx="73966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 by activities that contribute to the same outcome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873681" y="6680954"/>
            <a:ext cx="73966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Focuses on business results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873681" y="7049453"/>
            <a:ext cx="73966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Highlights value-adding vs. non-value-adding steps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34045"/>
            <a:ext cx="7022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Focused Variant Analysis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280190" y="220980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 with Ungrouped Analysis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31452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analyzing all activities at once: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40751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variants may each represent &lt;1% of cases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48802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Meaningful patterns get lost in noise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80190" y="56853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metrics become diluted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280190" y="649045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Improvement opportunities remain hidden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42721" y="220980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 of Hierarchical Analysis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342721" y="31452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analyzing at appropriate levels: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342721" y="40751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variants represent significant case percentages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0342721" y="48802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patterns emerge at each level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10342721" y="56853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bottlenecks become visible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0342721" y="649045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improvements become possible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7595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Iterative Process Discovery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98627" y="2143720"/>
            <a:ext cx="3407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Process Discovery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34139"/>
            <a:ext cx="4012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high-level process model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01" y="2492812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4442" y="2143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Activity Filtering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824442" y="2634139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grouping strategies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276748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778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Variant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269105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significant process paths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423" y="426791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24442" y="5413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Hierarchical Drilling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824442" y="5904190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sub-processes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493663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737717" y="5413772"/>
            <a:ext cx="3068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Analysis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904190"/>
            <a:ext cx="4012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KPIs at each level</a:t>
            </a:r>
            <a:endParaRPr lang="en-US" sz="17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0527" y="5218986"/>
            <a:ext cx="339328" cy="42422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743789" y="3778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Refinement</a:t>
            </a:r>
            <a:endParaRPr lang="en-US" sz="2200" dirty="0"/>
          </a:p>
        </p:txBody>
      </p:sp>
      <p:sp>
        <p:nvSpPr>
          <p:cNvPr id="24" name="Text 12"/>
          <p:cNvSpPr/>
          <p:nvPr/>
        </p:nvSpPr>
        <p:spPr>
          <a:xfrm>
            <a:off x="793790" y="426910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abstraction levels</a:t>
            </a:r>
            <a:endParaRPr lang="en-US" sz="1750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1411" y="3718560"/>
            <a:ext cx="339328" cy="424220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refine process models through iterative discovery at different abstraction levels, focusing on areas with the highest impact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266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Case Study: Loan Application Process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financial institution's loan application process contained 87 unique activities and generated over 5,000 variants, making analysis impossible.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71628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2006798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Hierarchical decomposition into: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290286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Level 1: 6 major stages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511385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Level 2: 24 business activities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732484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Level 3: 87 system events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6049804" y="1020366"/>
            <a:ext cx="402478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7353419" y="153626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Coverage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6049804" y="1826776"/>
            <a:ext cx="40247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10 variants at Level 1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10216277" y="1020366"/>
            <a:ext cx="402478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42%</a:t>
            </a:r>
            <a:endParaRPr lang="en-US" sz="2900" dirty="0"/>
          </a:p>
        </p:txBody>
      </p:sp>
      <p:sp>
        <p:nvSpPr>
          <p:cNvPr id="14" name="Text 12"/>
          <p:cNvSpPr/>
          <p:nvPr/>
        </p:nvSpPr>
        <p:spPr>
          <a:xfrm>
            <a:off x="11519892" y="153626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Reduction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10216277" y="1826776"/>
            <a:ext cx="40247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average case handling time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8133040" y="2348389"/>
            <a:ext cx="402478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9436656" y="286428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Bottlenecks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8133040" y="3154799"/>
            <a:ext cx="40247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and resolved</a:t>
            </a:r>
            <a:endParaRPr lang="en-US" sz="8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804" y="3463766"/>
            <a:ext cx="7258407" cy="72584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2025-08-04T02:07:51Z</dcterms:created>
  <dcterms:modified xsi:type="dcterms:W3CDTF">2025-08-04T02:07:51Z</dcterms:modified>
</cp:coreProperties>
</file>